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66" r:id="rId4"/>
    <p:sldId id="258" r:id="rId5"/>
    <p:sldId id="260" r:id="rId6"/>
    <p:sldId id="264" r:id="rId7"/>
    <p:sldId id="265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96081" autoAdjust="0"/>
  </p:normalViewPr>
  <p:slideViewPr>
    <p:cSldViewPr snapToGrid="0">
      <p:cViewPr varScale="1">
        <p:scale>
          <a:sx n="106" d="100"/>
          <a:sy n="106" d="100"/>
        </p:scale>
        <p:origin x="16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E0538F-E081-455E-B49C-013EF3B4B19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E7A623-D2B7-415F-A126-6E843A6E9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05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03771-E994-4723-A641-AA62FDCCAFF2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4228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8B09-BC52-4A51-9EC9-D6AE6C79B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5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8B09-BC52-4A51-9EC9-D6AE6C79B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7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8B09-BC52-4A51-9EC9-D6AE6C79B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19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57212"/>
          </a:xfrm>
          <a:prstGeom prst="rect">
            <a:avLst/>
          </a:prstGeom>
        </p:spPr>
        <p:txBody>
          <a:bodyPr anchor="ctr"/>
          <a:lstStyle>
            <a:lvl1pPr algn="l">
              <a:defRPr lang="ko-KR" altLang="en-US" sz="1500" b="0" kern="12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j-cs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219670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8B09-BC52-4A51-9EC9-D6AE6C79B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7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8B09-BC52-4A51-9EC9-D6AE6C79B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8B09-BC52-4A51-9EC9-D6AE6C79B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8B09-BC52-4A51-9EC9-D6AE6C79B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0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8B09-BC52-4A51-9EC9-D6AE6C79B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2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8B09-BC52-4A51-9EC9-D6AE6C79B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2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8B09-BC52-4A51-9EC9-D6AE6C79B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9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8B09-BC52-4A51-9EC9-D6AE6C79B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5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F8B09-BC52-4A51-9EC9-D6AE6C79B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2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em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1E852-4A64-423A-B36D-A4B405FFE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94347"/>
            <a:ext cx="9144000" cy="1102506"/>
          </a:xfrm>
        </p:spPr>
        <p:txBody>
          <a:bodyPr>
            <a:normAutofit/>
          </a:bodyPr>
          <a:lstStyle/>
          <a:p>
            <a:r>
              <a:rPr lang="en-US" sz="3300" b="1" dirty="0">
                <a:latin typeface="+mn-lt"/>
              </a:rPr>
              <a:t>Technical Change, Competition and                           Vertical Integration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3132E-A533-4994-A872-57CB9F61E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49731"/>
            <a:ext cx="9144000" cy="2388946"/>
          </a:xfrm>
        </p:spPr>
        <p:txBody>
          <a:bodyPr>
            <a:normAutofit/>
          </a:bodyPr>
          <a:lstStyle/>
          <a:p>
            <a:r>
              <a:rPr lang="en-US" dirty="0"/>
              <a:t>Srinivasan Balakrishnan </a:t>
            </a:r>
          </a:p>
          <a:p>
            <a:r>
              <a:rPr lang="en-US" dirty="0"/>
              <a:t>and Birger Wernerfelt</a:t>
            </a:r>
          </a:p>
          <a:p>
            <a:endParaRPr lang="en-US" i="1" dirty="0"/>
          </a:p>
          <a:p>
            <a:r>
              <a:rPr lang="en-US" i="1" dirty="0"/>
              <a:t>Strategic Management Journal </a:t>
            </a:r>
            <a:r>
              <a:rPr lang="en-US" dirty="0"/>
              <a:t>(1986), 7(4): 347-359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7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AD7C3-6620-45AD-A7A5-B1E8A1B8A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1365"/>
            <a:ext cx="9144000" cy="602849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latin typeface="+mn-lt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8A3F1-D607-4D97-84B2-19A280906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92" y="964214"/>
            <a:ext cx="8741328" cy="54839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The paper analyzes the vertical integration strategy from </a:t>
            </a:r>
            <a:r>
              <a:rPr lang="en-US" sz="2000" dirty="0">
                <a:solidFill>
                  <a:srgbClr val="002060"/>
                </a:solidFill>
              </a:rPr>
              <a:t>a </a:t>
            </a:r>
            <a:r>
              <a:rPr lang="en-US" sz="2000" b="1" dirty="0">
                <a:solidFill>
                  <a:srgbClr val="002060"/>
                </a:solidFill>
              </a:rPr>
              <a:t>long-term profit-maximization (i.e., NPV)</a:t>
            </a:r>
            <a:r>
              <a:rPr lang="en-US" sz="2000" dirty="0"/>
              <a:t> perspective based on two premises.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000" dirty="0"/>
              <a:t>    (a) strategy, by definition, </a:t>
            </a:r>
            <a:r>
              <a:rPr lang="en-US" sz="2000" dirty="0">
                <a:solidFill>
                  <a:srgbClr val="002060"/>
                </a:solidFill>
              </a:rPr>
              <a:t>relates to the future, </a:t>
            </a:r>
            <a:r>
              <a:rPr lang="en-US" sz="2000" dirty="0"/>
              <a:t>which is almost always different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     from the present; 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/>
              <a:t>    (b) </a:t>
            </a:r>
            <a:r>
              <a:rPr lang="en-US" sz="2000" dirty="0">
                <a:solidFill>
                  <a:srgbClr val="0000FF"/>
                </a:solidFill>
              </a:rPr>
              <a:t>strategic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decisions imply </a:t>
            </a:r>
            <a:r>
              <a:rPr lang="en-US" sz="2000" dirty="0">
                <a:solidFill>
                  <a:srgbClr val="0000FF"/>
                </a:solidFill>
              </a:rPr>
              <a:t>resource commitments</a:t>
            </a:r>
            <a:r>
              <a:rPr lang="en-US" sz="2000" dirty="0"/>
              <a:t>, few of which can be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     revoked without incurring some costs.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000" i="1" dirty="0"/>
              <a:t>Research Question: </a:t>
            </a:r>
            <a:r>
              <a:rPr lang="en-US" sz="2000" b="1" i="1" dirty="0"/>
              <a:t>Why are certain investments in the long run more economically attractive to be in integrated firms than done by independent suppliers?</a:t>
            </a:r>
          </a:p>
          <a:p>
            <a:pPr marL="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sz="2000" dirty="0"/>
              <a:t>     </a:t>
            </a:r>
            <a:r>
              <a:rPr lang="en-US" sz="2000" dirty="0">
                <a:solidFill>
                  <a:srgbClr val="002060"/>
                </a:solidFill>
              </a:rPr>
              <a:t>Ideas from TCE: </a:t>
            </a:r>
            <a:r>
              <a:rPr lang="en-US" sz="2000" dirty="0"/>
              <a:t>the parties in a bilateral monopoly will spend a lot of resources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     bargaining over these profits, vs. bureaucratical costs existing in the hierarchy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/>
              <a:t>     Vertical integration is less desirable/needed in industries with more participants   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/>
              <a:t>     </a:t>
            </a:r>
            <a:r>
              <a:rPr lang="en-US" sz="2000" dirty="0">
                <a:solidFill>
                  <a:srgbClr val="002060"/>
                </a:solidFill>
              </a:rPr>
              <a:t>Standard economic reasoning: </a:t>
            </a:r>
            <a:r>
              <a:rPr lang="en-US" sz="2000" dirty="0"/>
              <a:t>high economic profits can arise from the existence of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     specialized assets (or specialized capabilities)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rgbClr val="002060"/>
                </a:solidFill>
              </a:rPr>
              <a:t>     The danger of vertical integration </a:t>
            </a:r>
            <a:r>
              <a:rPr lang="en-US" sz="2000" dirty="0"/>
              <a:t>(possibility of technical obsolescence):  The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     low value of specialized assets in their secondary use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EA7220-1B5E-4650-9D5F-C82E2A18D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8B09-BC52-4A51-9EC9-D6AE6C79B9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2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AD7C3-6620-45AD-A7A5-B1E8A1B8A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1365"/>
            <a:ext cx="9144000" cy="602849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latin typeface="+mn-lt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8A3F1-D607-4D97-84B2-19A280906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92" y="964214"/>
            <a:ext cx="8741328" cy="548392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The paper analyzes the vertical integration strategy from </a:t>
            </a:r>
            <a:r>
              <a:rPr lang="en-US" sz="2000" dirty="0">
                <a:solidFill>
                  <a:srgbClr val="002060"/>
                </a:solidFill>
              </a:rPr>
              <a:t>a </a:t>
            </a:r>
            <a:r>
              <a:rPr lang="en-US" sz="2000" b="1" dirty="0">
                <a:solidFill>
                  <a:srgbClr val="002060"/>
                </a:solidFill>
              </a:rPr>
              <a:t>long-term profit-maximization (i.e., NPV)</a:t>
            </a:r>
            <a:r>
              <a:rPr lang="en-US" sz="2000" dirty="0"/>
              <a:t> perspective based on two premises.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000" dirty="0"/>
              <a:t>    (a) strategy, by definition, </a:t>
            </a:r>
            <a:r>
              <a:rPr lang="en-US" sz="2000" dirty="0">
                <a:solidFill>
                  <a:srgbClr val="002060"/>
                </a:solidFill>
              </a:rPr>
              <a:t>relates to the future, </a:t>
            </a:r>
            <a:r>
              <a:rPr lang="en-US" sz="2000" dirty="0"/>
              <a:t>which is almost always different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     from the present; 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/>
              <a:t>    (b) </a:t>
            </a:r>
            <a:r>
              <a:rPr lang="en-US" sz="2000" dirty="0">
                <a:solidFill>
                  <a:srgbClr val="0000FF"/>
                </a:solidFill>
              </a:rPr>
              <a:t>strategic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decisions imply </a:t>
            </a:r>
            <a:r>
              <a:rPr lang="en-US" sz="2000" dirty="0">
                <a:solidFill>
                  <a:srgbClr val="0000FF"/>
                </a:solidFill>
              </a:rPr>
              <a:t>resource commitments</a:t>
            </a:r>
            <a:r>
              <a:rPr lang="en-US" sz="2000" dirty="0"/>
              <a:t>, few of which can be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     revoked without incurring some costs.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000" i="1" dirty="0"/>
              <a:t>Research Question: </a:t>
            </a:r>
            <a:r>
              <a:rPr lang="en-US" sz="2000" b="1" i="1" dirty="0"/>
              <a:t>Why are certain investments in the long run more economically attractive to be in integrated firms than done by independent suppliers?</a:t>
            </a:r>
          </a:p>
          <a:p>
            <a:pPr marL="461963" indent="-461963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sz="2000" dirty="0"/>
              <a:t>     1.</a:t>
            </a:r>
            <a:r>
              <a:rPr lang="en-US" sz="2000" dirty="0">
                <a:solidFill>
                  <a:srgbClr val="002060"/>
                </a:solidFill>
              </a:rPr>
              <a:t>High profits in the valued-added chain: </a:t>
            </a:r>
            <a:r>
              <a:rPr lang="en-US" sz="2000" dirty="0"/>
              <a:t>the parties in a bilateral monopoly will           spend a lot of resources, bargaining over these profits, vs. bureaucratical costs existing in the hierarchy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/>
              <a:t>     Vertical integration is less desirable/needed in industries with more participants   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/>
              <a:t>     2.</a:t>
            </a:r>
            <a:r>
              <a:rPr lang="en-US" sz="2000" dirty="0">
                <a:solidFill>
                  <a:srgbClr val="002060"/>
                </a:solidFill>
              </a:rPr>
              <a:t>Transaction cost: </a:t>
            </a:r>
            <a:r>
              <a:rPr lang="en-US" sz="2000" dirty="0"/>
              <a:t>high economic profits can arise from the existence of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     specialized assets (or specialized capabilities)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rgbClr val="002060"/>
                </a:solidFill>
              </a:rPr>
              <a:t>     3. Technological uncertainty </a:t>
            </a:r>
            <a:r>
              <a:rPr lang="en-US" sz="2000" dirty="0"/>
              <a:t>(possibility of technical obsolescence):  The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     low value of specialized assets in their secondary use</a:t>
            </a:r>
          </a:p>
          <a:p>
            <a:pPr indent="233363">
              <a:lnSpc>
                <a:spcPct val="110000"/>
              </a:lnSpc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EA7220-1B5E-4650-9D5F-C82E2A18D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8B09-BC52-4A51-9EC9-D6AE6C79B9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9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63807-D4C2-47FD-B596-834BF547C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7852"/>
            <a:ext cx="9144000" cy="567499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latin typeface="+mn-lt"/>
              </a:rPr>
              <a:t>Theories of Vertical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02802-4865-4E12-A962-6F79FC626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858" y="1785635"/>
            <a:ext cx="8705639" cy="4408595"/>
          </a:xfrm>
        </p:spPr>
        <p:txBody>
          <a:bodyPr>
            <a:normAutofit/>
          </a:bodyPr>
          <a:lstStyle/>
          <a:p>
            <a:r>
              <a:rPr lang="en-US" sz="1900" dirty="0"/>
              <a:t>Economies of Integration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2060"/>
                </a:solidFill>
              </a:rPr>
              <a:t>       Competitive considerations: </a:t>
            </a:r>
            <a:r>
              <a:rPr lang="en-US" sz="2000" b="1" dirty="0">
                <a:solidFill>
                  <a:srgbClr val="002060"/>
                </a:solidFill>
              </a:rPr>
              <a:t>higher revenue for integration</a:t>
            </a:r>
            <a:endParaRPr lang="en-US" sz="1900" b="1" dirty="0">
              <a:solidFill>
                <a:srgbClr val="002060"/>
              </a:solidFill>
            </a:endParaRPr>
          </a:p>
          <a:p>
            <a:pPr lvl="2"/>
            <a:r>
              <a:rPr lang="en-US" sz="1900" dirty="0"/>
              <a:t>Link integration with concentration: Integration introduces entry barriers to competition and decreases the number of industry participants</a:t>
            </a:r>
          </a:p>
          <a:p>
            <a:pPr marL="457200" lvl="1" indent="0">
              <a:buNone/>
            </a:pPr>
            <a:r>
              <a:rPr lang="en-US" sz="1900" b="1" dirty="0">
                <a:solidFill>
                  <a:srgbClr val="002060"/>
                </a:solidFill>
              </a:rPr>
              <a:t>Production considerations: lower production costs for integration</a:t>
            </a:r>
          </a:p>
          <a:p>
            <a:pPr lvl="2"/>
            <a:r>
              <a:rPr lang="en-US" sz="1900" dirty="0"/>
              <a:t>Technological inseparability make the transfer of intermediate product costly</a:t>
            </a:r>
          </a:p>
          <a:p>
            <a:pPr lvl="1"/>
            <a:r>
              <a:rPr lang="en-US" sz="1900" b="1" dirty="0">
                <a:solidFill>
                  <a:srgbClr val="002060"/>
                </a:solidFill>
              </a:rPr>
              <a:t>Transactional economies : lower transaction costs for integration</a:t>
            </a:r>
          </a:p>
          <a:p>
            <a:pPr lvl="2"/>
            <a:r>
              <a:rPr lang="en-US" sz="1900" dirty="0"/>
              <a:t>The small number of buyers or sales </a:t>
            </a:r>
            <a:r>
              <a:rPr lang="en-US" sz="1900" dirty="0">
                <a:sym typeface="Wingdings" panose="05000000000000000000" pitchFamily="2" charset="2"/>
              </a:rPr>
              <a:t>more bargaining efforts</a:t>
            </a:r>
            <a:endParaRPr lang="en-US" sz="1900" dirty="0"/>
          </a:p>
          <a:p>
            <a:pPr lvl="2"/>
            <a:r>
              <a:rPr lang="en-US" sz="1900" dirty="0"/>
              <a:t>Balance between negotiation (bargaining) costs and bureaucratic costs</a:t>
            </a:r>
          </a:p>
          <a:p>
            <a:pPr lvl="1"/>
            <a:r>
              <a:rPr lang="en-US" sz="1900" b="1" dirty="0">
                <a:solidFill>
                  <a:srgbClr val="002060"/>
                </a:solidFill>
              </a:rPr>
              <a:t>The moderating effect of technological uncertainty</a:t>
            </a:r>
          </a:p>
          <a:p>
            <a:pPr lvl="2"/>
            <a:r>
              <a:rPr lang="en-US" sz="1900" dirty="0"/>
              <a:t>Specialized investment + Technological instabilities</a:t>
            </a:r>
          </a:p>
          <a:p>
            <a:pPr lvl="2"/>
            <a:r>
              <a:rPr lang="en-US" sz="1900" dirty="0"/>
              <a:t>Short life → less valuable → fewer profits → fewer incentives to integrate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3C5A7E-512B-4F43-B539-EA302F27A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05023"/>
            <a:ext cx="2057400" cy="365125"/>
          </a:xfrm>
        </p:spPr>
        <p:txBody>
          <a:bodyPr/>
          <a:lstStyle/>
          <a:p>
            <a:fld id="{856F8B09-BC52-4A51-9EC9-D6AE6C79B95C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A06681-C633-459C-B3F9-7C08EEB1D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98" y="1319352"/>
            <a:ext cx="2766751" cy="4122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55D6FAE-D0C9-4826-A1AF-64823B6FF0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9615" y="1400029"/>
            <a:ext cx="1432311" cy="3427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CD14483-939F-4ECD-BC45-6DBBD8321122}"/>
              </a:ext>
            </a:extLst>
          </p:cNvPr>
          <p:cNvSpPr txBox="1"/>
          <p:nvPr/>
        </p:nvSpPr>
        <p:spPr>
          <a:xfrm>
            <a:off x="3443838" y="1410907"/>
            <a:ext cx="4083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Vertical integration is preferred when,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FDC8F16-2B8C-4201-8154-7481094320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2269" y="2093288"/>
            <a:ext cx="1329657" cy="29459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4850A2-C869-447C-B660-5A1DC8D8B2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5251" y="3167506"/>
            <a:ext cx="1412853" cy="29459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EC57164-F156-4CC8-A28E-91DFB5951968}"/>
              </a:ext>
            </a:extLst>
          </p:cNvPr>
          <p:cNvSpPr txBox="1"/>
          <p:nvPr/>
        </p:nvSpPr>
        <p:spPr>
          <a:xfrm>
            <a:off x="6094883" y="7565862"/>
            <a:ext cx="3581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Lower </a:t>
            </a:r>
            <a:r>
              <a:rPr lang="en-US" sz="1600" dirty="0"/>
              <a:t>production</a:t>
            </a:r>
            <a:r>
              <a:rPr lang="en-US" sz="1350" dirty="0"/>
              <a:t> costs for integration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785140A-6B67-455F-BF76-7F77CAE4DD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9463" y="4074540"/>
            <a:ext cx="1288641" cy="26109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48E723F-824C-44B0-8708-5D2DB8EFC290}"/>
              </a:ext>
            </a:extLst>
          </p:cNvPr>
          <p:cNvSpPr txBox="1"/>
          <p:nvPr/>
        </p:nvSpPr>
        <p:spPr>
          <a:xfrm>
            <a:off x="211858" y="893816"/>
            <a:ext cx="4083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profit function of a downstream firm</a:t>
            </a:r>
          </a:p>
        </p:txBody>
      </p:sp>
    </p:spTree>
    <p:extLst>
      <p:ext uri="{BB962C8B-B14F-4D97-AF65-F5344CB8AC3E}">
        <p14:creationId xmlns:p14="http://schemas.microsoft.com/office/powerpoint/2010/main" val="370981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6CF67-90F5-4A1F-83E9-6D23AB30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019"/>
            <a:ext cx="9144000" cy="609920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latin typeface="+mn-lt"/>
              </a:rPr>
              <a:t>Analytic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FA2EB-BAC7-4AD0-86EE-F846E803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091445"/>
            <a:ext cx="7886700" cy="897902"/>
          </a:xfrm>
        </p:spPr>
        <p:txBody>
          <a:bodyPr>
            <a:normAutofit/>
          </a:bodyPr>
          <a:lstStyle/>
          <a:p>
            <a:r>
              <a:rPr lang="en-US" sz="1800" dirty="0"/>
              <a:t>Aim to show the optimal level of integration in an industry increases with transactional economies, and decreases with bureaucratic diseconomies, competition, and technological instabilities.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296DB-BE61-4745-9732-B777F2FAB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8B09-BC52-4A51-9EC9-D6AE6C79B95C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10F843-A04B-41E7-B424-1768983D8D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254" t="-444" r="31141" b="-7407"/>
          <a:stretch/>
        </p:blipFill>
        <p:spPr>
          <a:xfrm>
            <a:off x="2144765" y="2155618"/>
            <a:ext cx="4090989" cy="3250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A4F615-FE67-418F-9FE4-6F8469D1B33A}"/>
              </a:ext>
            </a:extLst>
          </p:cNvPr>
          <p:cNvSpPr txBox="1"/>
          <p:nvPr/>
        </p:nvSpPr>
        <p:spPr>
          <a:xfrm>
            <a:off x="1043497" y="3665980"/>
            <a:ext cx="7367047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i="1" dirty="0">
                <a:cs typeface="Times New Roman"/>
              </a:rPr>
              <a:t>π</a:t>
            </a:r>
            <a:r>
              <a:rPr lang="en-US" altLang="ko-KR" dirty="0">
                <a:cs typeface="Times New Roman"/>
              </a:rPr>
              <a:t> : the profit of the downstream firm</a:t>
            </a:r>
          </a:p>
          <a:p>
            <a:pPr>
              <a:lnSpc>
                <a:spcPct val="130000"/>
              </a:lnSpc>
            </a:pPr>
            <a:r>
              <a:rPr lang="en-US" altLang="ko-KR" i="1" dirty="0">
                <a:cs typeface="Times New Roman"/>
              </a:rPr>
              <a:t>v</a:t>
            </a:r>
            <a:r>
              <a:rPr lang="en-US" altLang="ko-KR" dirty="0">
                <a:cs typeface="Times New Roman"/>
              </a:rPr>
              <a:t>: the fraction of resources invested in the value-added chain in its industry</a:t>
            </a:r>
          </a:p>
          <a:p>
            <a:pPr>
              <a:lnSpc>
                <a:spcPct val="130000"/>
              </a:lnSpc>
            </a:pPr>
            <a:r>
              <a:rPr lang="en-US" altLang="ko-KR" i="1" dirty="0">
                <a:cs typeface="Times New Roman"/>
              </a:rPr>
              <a:t>s</a:t>
            </a:r>
            <a:r>
              <a:rPr lang="en-US" altLang="ko-KR" dirty="0">
                <a:cs typeface="Times New Roman"/>
              </a:rPr>
              <a:t>: the firm’s market share in the consumer market</a:t>
            </a:r>
          </a:p>
          <a:p>
            <a:pPr>
              <a:lnSpc>
                <a:spcPct val="130000"/>
              </a:lnSpc>
            </a:pPr>
            <a:r>
              <a:rPr lang="en-US" altLang="ko-KR" i="1" dirty="0">
                <a:cs typeface="Times New Roman"/>
              </a:rPr>
              <a:t>m</a:t>
            </a:r>
            <a:r>
              <a:rPr lang="en-US" altLang="ko-KR" dirty="0">
                <a:cs typeface="Times New Roman"/>
              </a:rPr>
              <a:t>: the fraction of profit lost in market transactions</a:t>
            </a:r>
          </a:p>
          <a:p>
            <a:pPr>
              <a:lnSpc>
                <a:spcPct val="130000"/>
              </a:lnSpc>
            </a:pPr>
            <a:r>
              <a:rPr lang="en-US" altLang="ko-KR" i="1" dirty="0">
                <a:cs typeface="Times New Roman"/>
              </a:rPr>
              <a:t>b</a:t>
            </a:r>
            <a:r>
              <a:rPr lang="en-US" altLang="ko-KR" dirty="0">
                <a:cs typeface="Times New Roman"/>
              </a:rPr>
              <a:t>: the fraction of profit lost in bureaucratic transactions</a:t>
            </a:r>
          </a:p>
          <a:p>
            <a:endParaRPr lang="en-US" sz="135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0F58E8-4100-49B6-8F12-EF653BA5001C}"/>
              </a:ext>
            </a:extLst>
          </p:cNvPr>
          <p:cNvSpPr txBox="1"/>
          <p:nvPr/>
        </p:nvSpPr>
        <p:spPr>
          <a:xfrm>
            <a:off x="1043497" y="3017617"/>
            <a:ext cx="28312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Competitive consideration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CC8718-50CF-4093-B067-D23977818E11}"/>
              </a:ext>
            </a:extLst>
          </p:cNvPr>
          <p:cNvSpPr/>
          <p:nvPr/>
        </p:nvSpPr>
        <p:spPr>
          <a:xfrm>
            <a:off x="3364637" y="2146567"/>
            <a:ext cx="470516" cy="34788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747F36-A82D-42A1-A0A6-CD3660B6B208}"/>
              </a:ext>
            </a:extLst>
          </p:cNvPr>
          <p:cNvSpPr/>
          <p:nvPr/>
        </p:nvSpPr>
        <p:spPr>
          <a:xfrm>
            <a:off x="5634695" y="2147873"/>
            <a:ext cx="470516" cy="34788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C860B7-6231-4D10-A9B1-21489454CE81}"/>
              </a:ext>
            </a:extLst>
          </p:cNvPr>
          <p:cNvSpPr/>
          <p:nvPr/>
        </p:nvSpPr>
        <p:spPr>
          <a:xfrm>
            <a:off x="4362564" y="2154329"/>
            <a:ext cx="1070569" cy="34012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3BE4DCA-01E1-492A-9CBC-3254C08D2E0B}"/>
              </a:ext>
            </a:extLst>
          </p:cNvPr>
          <p:cNvCxnSpPr>
            <a:cxnSpLocks/>
          </p:cNvCxnSpPr>
          <p:nvPr/>
        </p:nvCxnSpPr>
        <p:spPr>
          <a:xfrm flipV="1">
            <a:off x="2459115" y="2514159"/>
            <a:ext cx="861134" cy="4915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47EE2A3-2D9B-441F-A211-69328A59C5AD}"/>
              </a:ext>
            </a:extLst>
          </p:cNvPr>
          <p:cNvCxnSpPr>
            <a:cxnSpLocks/>
          </p:cNvCxnSpPr>
          <p:nvPr/>
        </p:nvCxnSpPr>
        <p:spPr>
          <a:xfrm flipH="1" flipV="1">
            <a:off x="4888227" y="2514158"/>
            <a:ext cx="9621" cy="5486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ECBDC3D-2F46-4E98-B196-23F6BF8E334A}"/>
              </a:ext>
            </a:extLst>
          </p:cNvPr>
          <p:cNvSpPr txBox="1"/>
          <p:nvPr/>
        </p:nvSpPr>
        <p:spPr>
          <a:xfrm>
            <a:off x="3705379" y="301245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Market transaction costs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8E9993F-6791-43A2-8172-820ECB76E3AB}"/>
              </a:ext>
            </a:extLst>
          </p:cNvPr>
          <p:cNvSpPr txBox="1"/>
          <p:nvPr/>
        </p:nvSpPr>
        <p:spPr>
          <a:xfrm>
            <a:off x="6235754" y="3021496"/>
            <a:ext cx="27746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Bureaucratic diseconomies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D6693B1-CAA6-4678-823A-3A11CE249268}"/>
              </a:ext>
            </a:extLst>
          </p:cNvPr>
          <p:cNvCxnSpPr>
            <a:cxnSpLocks/>
          </p:cNvCxnSpPr>
          <p:nvPr/>
        </p:nvCxnSpPr>
        <p:spPr>
          <a:xfrm flipH="1" flipV="1">
            <a:off x="5944641" y="2550992"/>
            <a:ext cx="935553" cy="4547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995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 txBox="1">
            <a:spLocks/>
          </p:cNvSpPr>
          <p:nvPr/>
        </p:nvSpPr>
        <p:spPr>
          <a:xfrm>
            <a:off x="650449" y="1538790"/>
            <a:ext cx="7649852" cy="1340736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1" hangingPunct="1">
              <a:spcBef>
                <a:spcPct val="0"/>
              </a:spcBef>
              <a:buNone/>
              <a:defRPr lang="ko-KR" altLang="en-US" sz="2000" b="0" kern="1200" dirty="0" smtClean="0"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shade val="100000"/>
                        <a:satMod val="115000"/>
                        <a:alpha val="72000"/>
                      </a:schemeClr>
                    </a:gs>
                  </a:gsLst>
                  <a:lin ang="5400000" scaled="1"/>
                  <a:tileRect/>
                </a:gradFill>
                <a:latin typeface="HY견고딕" pitchFamily="18" charset="-127"/>
                <a:ea typeface="HY견고딕" pitchFamily="18" charset="-127"/>
                <a:cs typeface="+mj-cs"/>
              </a:defRPr>
            </a:lvl1pPr>
          </a:lstStyle>
          <a:p>
            <a:pPr lvl="2">
              <a:lnSpc>
                <a:spcPct val="130000"/>
              </a:lnSpc>
            </a:pPr>
            <a:endParaRPr lang="en-US" altLang="ko-KR" sz="1350" dirty="0">
              <a:solidFill>
                <a:schemeClr val="bg2">
                  <a:lumMod val="25000"/>
                </a:schemeClr>
              </a:solidFill>
              <a:latin typeface="Gill Sans MT"/>
              <a:cs typeface="Gill Sans MT"/>
            </a:endParaRPr>
          </a:p>
          <a:p>
            <a:pPr lvl="1" latinLnBrk="0">
              <a:lnSpc>
                <a:spcPct val="130000"/>
              </a:lnSpc>
            </a:pPr>
            <a:endParaRPr lang="en-US" altLang="ko-KR" sz="1350" dirty="0">
              <a:solidFill>
                <a:schemeClr val="bg2">
                  <a:lumMod val="25000"/>
                </a:schemeClr>
              </a:solidFill>
              <a:latin typeface="Gill Sans MT"/>
              <a:cs typeface="Gill Sans MT"/>
            </a:endParaRPr>
          </a:p>
          <a:p>
            <a:pPr lvl="1" latinLnBrk="0">
              <a:lnSpc>
                <a:spcPct val="130000"/>
              </a:lnSpc>
            </a:pPr>
            <a:endParaRPr lang="en-US" altLang="ko-KR" sz="1350" dirty="0">
              <a:solidFill>
                <a:schemeClr val="bg2">
                  <a:lumMod val="25000"/>
                </a:schemeClr>
              </a:solidFill>
              <a:latin typeface="Gill Sans MT"/>
              <a:cs typeface="Gill Sans MT"/>
            </a:endParaRPr>
          </a:p>
          <a:p>
            <a:pPr algn="l" latinLnBrk="0">
              <a:lnSpc>
                <a:spcPct val="130000"/>
              </a:lnSpc>
            </a:pPr>
            <a:endParaRPr lang="en-US" altLang="ko-KR" sz="1350" dirty="0">
              <a:solidFill>
                <a:schemeClr val="bg2">
                  <a:lumMod val="25000"/>
                </a:schemeClr>
              </a:solidFill>
              <a:latin typeface="Times New Roman"/>
              <a:cs typeface="Times New Roman"/>
            </a:endParaRPr>
          </a:p>
          <a:p>
            <a:pPr algn="l" latinLnBrk="0">
              <a:lnSpc>
                <a:spcPct val="130000"/>
              </a:lnSpc>
            </a:pPr>
            <a:r>
              <a:rPr lang="en-US" altLang="ko-KR" sz="1350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endParaRPr lang="en-US" altLang="ko-KR" sz="15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l" latinLnBrk="0">
              <a:lnSpc>
                <a:spcPct val="130000"/>
              </a:lnSpc>
            </a:pPr>
            <a:r>
              <a:rPr lang="en-US" altLang="ko-KR" sz="1400" i="1" dirty="0">
                <a:solidFill>
                  <a:schemeClr val="tx1"/>
                </a:solidFill>
                <a:latin typeface="+mn-lt"/>
                <a:cs typeface="Times New Roman"/>
              </a:rPr>
              <a:t>T</a:t>
            </a:r>
            <a:r>
              <a:rPr lang="en-US" altLang="ko-KR" sz="1400" dirty="0">
                <a:solidFill>
                  <a:schemeClr val="tx1"/>
                </a:solidFill>
                <a:latin typeface="+mn-lt"/>
                <a:cs typeface="Times New Roman"/>
              </a:rPr>
              <a:t>: the expected time to innovation that will wipe out the investment </a:t>
            </a:r>
            <a:r>
              <a:rPr lang="en-US" altLang="ko-KR" sz="1400" i="1" dirty="0">
                <a:solidFill>
                  <a:schemeClr val="tx1"/>
                </a:solidFill>
                <a:latin typeface="+mn-lt"/>
                <a:cs typeface="Times New Roman"/>
              </a:rPr>
              <a:t>v</a:t>
            </a:r>
          </a:p>
          <a:p>
            <a:pPr algn="l" latinLnBrk="0">
              <a:lnSpc>
                <a:spcPct val="130000"/>
              </a:lnSpc>
            </a:pPr>
            <a:r>
              <a:rPr lang="en-US" altLang="ko-KR" sz="1400" i="1" dirty="0">
                <a:solidFill>
                  <a:schemeClr val="tx1"/>
                </a:solidFill>
                <a:latin typeface="+mn-lt"/>
                <a:cs typeface="Times New Roman"/>
              </a:rPr>
              <a:t>i</a:t>
            </a:r>
            <a:r>
              <a:rPr lang="en-US" altLang="ko-KR" sz="1400" dirty="0">
                <a:solidFill>
                  <a:schemeClr val="tx1"/>
                </a:solidFill>
                <a:latin typeface="+mn-lt"/>
                <a:cs typeface="Times New Roman"/>
              </a:rPr>
              <a:t>: the rate of return on the remaining part of the firm’s capital (1-</a:t>
            </a:r>
            <a:r>
              <a:rPr lang="en-US" altLang="ko-KR" sz="1400" i="1" dirty="0">
                <a:solidFill>
                  <a:schemeClr val="tx1"/>
                </a:solidFill>
                <a:latin typeface="+mn-lt"/>
                <a:cs typeface="Times New Roman"/>
              </a:rPr>
              <a:t>v</a:t>
            </a:r>
            <a:r>
              <a:rPr lang="en-US" altLang="ko-KR" sz="1400" dirty="0">
                <a:solidFill>
                  <a:schemeClr val="tx1"/>
                </a:solidFill>
                <a:latin typeface="+mn-lt"/>
                <a:cs typeface="Times New Roman"/>
              </a:rPr>
              <a:t>)</a:t>
            </a:r>
          </a:p>
          <a:p>
            <a:pPr algn="l" latinLnBrk="0">
              <a:lnSpc>
                <a:spcPct val="130000"/>
              </a:lnSpc>
            </a:pPr>
            <a:r>
              <a:rPr lang="en-US" altLang="ko-KR" sz="1400" i="1" dirty="0">
                <a:solidFill>
                  <a:schemeClr val="tx1"/>
                </a:solidFill>
                <a:latin typeface="+mn-lt"/>
                <a:cs typeface="Times New Roman"/>
              </a:rPr>
              <a:t>r</a:t>
            </a:r>
            <a:r>
              <a:rPr lang="en-US" altLang="ko-KR" sz="1400" dirty="0">
                <a:solidFill>
                  <a:schemeClr val="tx1"/>
                </a:solidFill>
                <a:latin typeface="+mn-lt"/>
                <a:cs typeface="Times New Roman"/>
              </a:rPr>
              <a:t>: the discount rate (</a:t>
            </a:r>
            <a:r>
              <a:rPr lang="en-US" altLang="ko-KR" sz="1400" i="1" dirty="0">
                <a:solidFill>
                  <a:schemeClr val="tx1"/>
                </a:solidFill>
                <a:latin typeface="+mn-lt"/>
                <a:cs typeface="Times New Roman"/>
              </a:rPr>
              <a:t>r</a:t>
            </a:r>
            <a:r>
              <a:rPr lang="en-US" altLang="ko-KR" sz="1400" dirty="0">
                <a:solidFill>
                  <a:schemeClr val="tx1"/>
                </a:solidFill>
                <a:latin typeface="+mn-lt"/>
                <a:cs typeface="Times New Roman"/>
              </a:rPr>
              <a:t> &gt; </a:t>
            </a:r>
            <a:r>
              <a:rPr lang="en-US" altLang="ko-KR" sz="1400" i="1" dirty="0" err="1">
                <a:solidFill>
                  <a:schemeClr val="tx1"/>
                </a:solidFill>
                <a:latin typeface="+mn-lt"/>
                <a:cs typeface="Times New Roman"/>
              </a:rPr>
              <a:t>i</a:t>
            </a:r>
            <a:r>
              <a:rPr lang="en-US" altLang="ko-KR" sz="1400" dirty="0">
                <a:solidFill>
                  <a:schemeClr val="tx1"/>
                </a:solidFill>
                <a:latin typeface="+mn-lt"/>
                <a:cs typeface="Times New Roman"/>
              </a:rPr>
              <a:t>)</a:t>
            </a:r>
          </a:p>
          <a:p>
            <a:pPr algn="l" latinLnBrk="0">
              <a:lnSpc>
                <a:spcPct val="130000"/>
              </a:lnSpc>
            </a:pPr>
            <a:endParaRPr lang="en-US" altLang="ko-KR" sz="1400" i="1" dirty="0">
              <a:solidFill>
                <a:schemeClr val="tx1"/>
              </a:solidFill>
              <a:latin typeface="+mn-lt"/>
              <a:cs typeface="Times New Roman"/>
            </a:endParaRPr>
          </a:p>
          <a:p>
            <a:pPr algn="l" latinLnBrk="0">
              <a:lnSpc>
                <a:spcPct val="130000"/>
              </a:lnSpc>
            </a:pPr>
            <a:r>
              <a:rPr lang="en-US" altLang="ko-KR" sz="1600" dirty="0">
                <a:solidFill>
                  <a:schemeClr val="tx1"/>
                </a:solidFill>
                <a:latin typeface="+mn-lt"/>
                <a:cs typeface="Times New Roman"/>
              </a:rPr>
              <a:t>the optimal level of integration</a:t>
            </a:r>
          </a:p>
          <a:p>
            <a:pPr marL="342900" lvl="1">
              <a:lnSpc>
                <a:spcPct val="130000"/>
              </a:lnSpc>
            </a:pPr>
            <a:endParaRPr lang="en-US" altLang="ko-KR" sz="1400" b="1" dirty="0">
              <a:solidFill>
                <a:schemeClr val="accent2">
                  <a:lumMod val="75000"/>
                </a:schemeClr>
              </a:solidFill>
              <a:latin typeface="Gill Sans MT"/>
              <a:cs typeface="Gill Sans M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1562" t="5818" r="20629" b="-15274"/>
          <a:stretch/>
        </p:blipFill>
        <p:spPr>
          <a:xfrm>
            <a:off x="2544342" y="1846227"/>
            <a:ext cx="4169075" cy="52288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/>
          <a:srcRect l="31320" t="1" r="29187" b="-8065"/>
          <a:stretch/>
        </p:blipFill>
        <p:spPr>
          <a:xfrm>
            <a:off x="3281188" y="3917124"/>
            <a:ext cx="2982353" cy="4707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568" y="5240677"/>
            <a:ext cx="8442192" cy="52312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9571" y="5815792"/>
            <a:ext cx="7597690" cy="47079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575" y="2394942"/>
            <a:ext cx="2340769" cy="484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D05B0062-E141-4A21-8F91-621D61FD7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019"/>
            <a:ext cx="9144000" cy="609920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latin typeface="+mn-lt"/>
              </a:rPr>
              <a:t>Analytic Model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BCD56A-334C-45BD-9521-DACB4D788BBA}"/>
              </a:ext>
            </a:extLst>
          </p:cNvPr>
          <p:cNvSpPr txBox="1"/>
          <p:nvPr/>
        </p:nvSpPr>
        <p:spPr>
          <a:xfrm>
            <a:off x="666657" y="1354123"/>
            <a:ext cx="8060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dirty="0"/>
              <a:t>T</a:t>
            </a:r>
            <a:r>
              <a:rPr lang="en-US" sz="1800" b="0" i="0" u="none" strike="noStrike" baseline="0" dirty="0"/>
              <a:t>he expected net present value of all future profits of the firm: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9557F4-099B-4B83-AF58-25B9BFA03565}"/>
              </a:ext>
            </a:extLst>
          </p:cNvPr>
          <p:cNvSpPr txBox="1"/>
          <p:nvPr/>
        </p:nvSpPr>
        <p:spPr>
          <a:xfrm>
            <a:off x="666657" y="896365"/>
            <a:ext cx="8060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/>
              <a:t>Then adding the element of technological change and a given a value of v :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C34596-6F86-4CB6-88C1-8CD94CD3F80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26575" y="4486806"/>
            <a:ext cx="2886932" cy="70188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A57E787-C259-480D-9BB8-8812B99F9A20}"/>
              </a:ext>
            </a:extLst>
          </p:cNvPr>
          <p:cNvSpPr txBox="1"/>
          <p:nvPr/>
        </p:nvSpPr>
        <p:spPr>
          <a:xfrm>
            <a:off x="2664067" y="4493598"/>
            <a:ext cx="4611948" cy="423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0">
              <a:lnSpc>
                <a:spcPct val="130000"/>
              </a:lnSpc>
            </a:pPr>
            <a:r>
              <a:rPr lang="en-US" altLang="ko-KR" sz="1800" dirty="0">
                <a:solidFill>
                  <a:schemeClr val="tx1"/>
                </a:solidFill>
                <a:latin typeface="+mn-lt"/>
                <a:cs typeface="Times New Roman"/>
              </a:rPr>
              <a:t>Where:</a:t>
            </a:r>
          </a:p>
        </p:txBody>
      </p:sp>
    </p:spTree>
    <p:extLst>
      <p:ext uri="{BB962C8B-B14F-4D97-AF65-F5344CB8AC3E}">
        <p14:creationId xmlns:p14="http://schemas.microsoft.com/office/powerpoint/2010/main" val="746920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92E262-8676-4DEB-A430-9DED41D42F3B}"/>
              </a:ext>
            </a:extLst>
          </p:cNvPr>
          <p:cNvSpPr txBox="1"/>
          <p:nvPr/>
        </p:nvSpPr>
        <p:spPr>
          <a:xfrm>
            <a:off x="368824" y="1106337"/>
            <a:ext cx="8251393" cy="5247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>
              <a:lnSpc>
                <a:spcPct val="130000"/>
              </a:lnSpc>
            </a:pPr>
            <a:r>
              <a:rPr lang="en-US" altLang="ja-JP" b="1" dirty="0">
                <a:ea typeface="ＭＳ 明朝"/>
                <a:cs typeface="Gill Sans MT"/>
              </a:rPr>
              <a:t>Considering three cases</a:t>
            </a:r>
          </a:p>
          <a:p>
            <a:pPr marL="685800" lvl="1" indent="-342900">
              <a:lnSpc>
                <a:spcPct val="130000"/>
              </a:lnSpc>
              <a:spcBef>
                <a:spcPts val="1200"/>
              </a:spcBef>
              <a:buAutoNum type="arabicParenBoth"/>
            </a:pPr>
            <a:r>
              <a:rPr lang="en-US" altLang="ja-JP" sz="1600" dirty="0">
                <a:ea typeface="ＭＳ 明朝"/>
                <a:cs typeface="Gill Sans MT"/>
              </a:rPr>
              <a:t>v* = 0 (not to participate at all)</a:t>
            </a:r>
          </a:p>
          <a:p>
            <a:pPr marL="685800" lvl="1" indent="-342900">
              <a:lnSpc>
                <a:spcPct val="130000"/>
              </a:lnSpc>
              <a:spcBef>
                <a:spcPts val="600"/>
              </a:spcBef>
              <a:buAutoNum type="arabicParenBoth"/>
            </a:pPr>
            <a:r>
              <a:rPr lang="en-US" altLang="ja-JP" sz="1600" dirty="0">
                <a:ea typeface="ＭＳ 明朝"/>
                <a:cs typeface="Gill Sans MT"/>
              </a:rPr>
              <a:t>v*=1 (participate as much as possible)</a:t>
            </a:r>
          </a:p>
          <a:p>
            <a:pPr marL="685800" lvl="1" indent="-342900">
              <a:lnSpc>
                <a:spcPct val="130000"/>
              </a:lnSpc>
              <a:spcBef>
                <a:spcPts val="600"/>
              </a:spcBef>
              <a:buAutoNum type="arabicParenBoth"/>
            </a:pPr>
            <a:r>
              <a:rPr lang="en-US" altLang="ja-JP" sz="1600" dirty="0">
                <a:ea typeface="ＭＳ 明朝"/>
                <a:cs typeface="Gill Sans MT"/>
              </a:rPr>
              <a:t>0&lt;v*&lt;1</a:t>
            </a:r>
            <a:r>
              <a:rPr lang="en-US" altLang="ja-JP" sz="1600" i="1" dirty="0">
                <a:ea typeface="ＭＳ 明朝"/>
                <a:cs typeface="Times New Roman"/>
              </a:rPr>
              <a:t> </a:t>
            </a:r>
            <a:r>
              <a:rPr lang="en-US" altLang="ja-JP" sz="1600" dirty="0">
                <a:ea typeface="ＭＳ 明朝"/>
                <a:cs typeface="Times New Roman"/>
              </a:rPr>
              <a:t>(the optimal level is in the middle of (1) and (2))</a:t>
            </a:r>
          </a:p>
          <a:p>
            <a:pPr marL="628650" lvl="1" indent="-285750">
              <a:lnSpc>
                <a:spcPct val="130000"/>
              </a:lnSpc>
              <a:spcBef>
                <a:spcPts val="1200"/>
              </a:spcBef>
              <a:buFont typeface="Wingdings" panose="05000000000000000000" pitchFamily="2" charset="2"/>
              <a:buChar char="à"/>
            </a:pPr>
            <a:r>
              <a:rPr lang="pt-BR" altLang="ja-JP" sz="1600" dirty="0">
                <a:ea typeface="ＭＳ 明朝"/>
                <a:cs typeface="Times New Roman"/>
              </a:rPr>
              <a:t>If i(r + 1/T) &gt; rps(1 – n): </a:t>
            </a:r>
            <a:r>
              <a:rPr lang="en-US" altLang="ja-JP" sz="1600" dirty="0">
                <a:ea typeface="ＭＳ 明朝"/>
                <a:cs typeface="Times New Roman"/>
              </a:rPr>
              <a:t>the industry is economically unattractive relative to alternative investments that the firm would prefer </a:t>
            </a:r>
            <a:r>
              <a:rPr lang="en-US" altLang="ja-JP" sz="1600" dirty="0">
                <a:solidFill>
                  <a:srgbClr val="002060"/>
                </a:solidFill>
                <a:ea typeface="ＭＳ 明朝"/>
                <a:cs typeface="Times New Roman"/>
              </a:rPr>
              <a:t>a negative level of participation.</a:t>
            </a:r>
          </a:p>
          <a:p>
            <a:pPr marL="628650" lvl="1" indent="-28575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en-US" altLang="ja-JP" sz="1600" dirty="0">
                <a:ea typeface="ＭＳ 明朝"/>
                <a:cs typeface="Times New Roman"/>
              </a:rPr>
              <a:t>if </a:t>
            </a:r>
            <a:r>
              <a:rPr lang="en-US" altLang="ja-JP" sz="1600" dirty="0" err="1">
                <a:ea typeface="ＭＳ 明朝"/>
                <a:cs typeface="Times New Roman"/>
              </a:rPr>
              <a:t>i</a:t>
            </a:r>
            <a:r>
              <a:rPr lang="en-US" altLang="ja-JP" sz="1600" dirty="0">
                <a:ea typeface="ＭＳ 明朝"/>
                <a:cs typeface="Times New Roman"/>
              </a:rPr>
              <a:t>(r + 1/T) &lt; </a:t>
            </a:r>
            <a:r>
              <a:rPr lang="en-US" altLang="ja-JP" sz="1600" dirty="0" err="1">
                <a:ea typeface="ＭＳ 明朝"/>
                <a:cs typeface="Times New Roman"/>
              </a:rPr>
              <a:t>rps</a:t>
            </a:r>
            <a:r>
              <a:rPr lang="en-US" altLang="ja-JP" sz="1600" dirty="0">
                <a:ea typeface="ＭＳ 明朝"/>
                <a:cs typeface="Times New Roman"/>
              </a:rPr>
              <a:t>(1 + m - 2b</a:t>
            </a:r>
            <a:r>
              <a:rPr lang="en-US" altLang="ja-JP" sz="1600" dirty="0">
                <a:solidFill>
                  <a:srgbClr val="002060"/>
                </a:solidFill>
                <a:ea typeface="ＭＳ 明朝"/>
                <a:cs typeface="Times New Roman"/>
              </a:rPr>
              <a:t>), the firm would prefer a positive level of participation</a:t>
            </a:r>
          </a:p>
          <a:p>
            <a:pPr marL="628650" lvl="1" indent="-28575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pt-BR" altLang="ja-JP" sz="1600" dirty="0">
                <a:ea typeface="ＭＳ 明朝"/>
                <a:cs typeface="Times New Roman"/>
              </a:rPr>
              <a:t>if rps(1 – n) </a:t>
            </a:r>
            <a:r>
              <a:rPr lang="en-US" altLang="ja-JP" sz="1600" dirty="0">
                <a:ea typeface="ＭＳ 明朝"/>
                <a:cs typeface="Times New Roman"/>
              </a:rPr>
              <a:t>&lt; </a:t>
            </a:r>
            <a:r>
              <a:rPr lang="en-US" altLang="ja-JP" sz="1600" dirty="0" err="1">
                <a:ea typeface="ＭＳ 明朝"/>
                <a:cs typeface="Times New Roman"/>
              </a:rPr>
              <a:t>i</a:t>
            </a:r>
            <a:r>
              <a:rPr lang="en-US" altLang="ja-JP" sz="1600" dirty="0">
                <a:ea typeface="ＭＳ 明朝"/>
                <a:cs typeface="Times New Roman"/>
              </a:rPr>
              <a:t>(r + 1/T) &lt; </a:t>
            </a:r>
            <a:r>
              <a:rPr lang="en-US" altLang="ja-JP" sz="1600" dirty="0" err="1">
                <a:ea typeface="ＭＳ 明朝"/>
                <a:cs typeface="Times New Roman"/>
              </a:rPr>
              <a:t>rps</a:t>
            </a:r>
            <a:r>
              <a:rPr lang="en-US" altLang="ja-JP" sz="1600" dirty="0">
                <a:ea typeface="ＭＳ 明朝"/>
                <a:cs typeface="Times New Roman"/>
              </a:rPr>
              <a:t>(1 + m - 2b), a comparative analysis:</a:t>
            </a:r>
          </a:p>
          <a:p>
            <a:pPr marL="685800" lvl="1" indent="-342900">
              <a:spcBef>
                <a:spcPts val="1200"/>
              </a:spcBef>
              <a:buAutoNum type="alphaLcParenR"/>
            </a:pPr>
            <a:r>
              <a:rPr lang="en-US" altLang="ja-JP" sz="1600" dirty="0">
                <a:ea typeface="ＭＳ 明朝"/>
                <a:cs typeface="Times New Roman"/>
              </a:rPr>
              <a:t>the optimal level of integration is lower in more competitive situations where the firm's market share is low.</a:t>
            </a:r>
          </a:p>
          <a:p>
            <a:pPr marL="685800" lvl="1" indent="-342900">
              <a:spcBef>
                <a:spcPts val="1200"/>
              </a:spcBef>
              <a:buAutoNum type="alphaLcParenR"/>
            </a:pPr>
            <a:r>
              <a:rPr lang="en-US" altLang="ja-JP" sz="1600" b="1" dirty="0">
                <a:solidFill>
                  <a:srgbClr val="002060"/>
                </a:solidFill>
                <a:ea typeface="ＭＳ 明朝"/>
                <a:cs typeface="Times New Roman"/>
              </a:rPr>
              <a:t>The higher technological instability (1/T), the Iower the optimal level of integration, especially when market shares are low.</a:t>
            </a:r>
          </a:p>
          <a:p>
            <a:pPr marL="685800" lvl="1" indent="-342900">
              <a:spcBef>
                <a:spcPts val="1200"/>
              </a:spcBef>
              <a:buAutoNum type="alphaLcParenR"/>
            </a:pPr>
            <a:r>
              <a:rPr lang="en-US" altLang="ja-JP" sz="1600" dirty="0">
                <a:ea typeface="ＭＳ 明朝"/>
                <a:cs typeface="Times New Roman"/>
              </a:rPr>
              <a:t>the optimal level of integration is higher if the industry is more profitable (</a:t>
            </a:r>
            <a:r>
              <a:rPr lang="en-US" altLang="ja-JP" sz="1600" dirty="0" err="1">
                <a:ea typeface="ＭＳ 明朝"/>
                <a:cs typeface="Times New Roman"/>
              </a:rPr>
              <a:t>rp</a:t>
            </a:r>
            <a:r>
              <a:rPr lang="en-US" altLang="ja-JP" sz="1600" dirty="0">
                <a:ea typeface="ＭＳ 明朝"/>
                <a:cs typeface="Times New Roman"/>
              </a:rPr>
              <a:t>), the alternative investments are less (</a:t>
            </a:r>
            <a:r>
              <a:rPr lang="en-US" altLang="ja-JP" sz="1600" dirty="0" err="1">
                <a:ea typeface="ＭＳ 明朝"/>
                <a:cs typeface="Times New Roman"/>
              </a:rPr>
              <a:t>i</a:t>
            </a:r>
            <a:r>
              <a:rPr lang="en-US" altLang="ja-JP" sz="1600" dirty="0">
                <a:ea typeface="ＭＳ 明朝"/>
                <a:cs typeface="Times New Roman"/>
              </a:rPr>
              <a:t>), and the associated bureaucratic costs (b) are less.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FF75B39-8695-45AE-972F-B50487965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019"/>
            <a:ext cx="9144000" cy="609920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latin typeface="+mn-lt"/>
              </a:rPr>
              <a:t>Analytic Model</a:t>
            </a:r>
          </a:p>
        </p:txBody>
      </p:sp>
    </p:spTree>
    <p:extLst>
      <p:ext uri="{BB962C8B-B14F-4D97-AF65-F5344CB8AC3E}">
        <p14:creationId xmlns:p14="http://schemas.microsoft.com/office/powerpoint/2010/main" val="4269339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0B761-9209-47D1-AB89-48A41D927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21748"/>
            <a:ext cx="9143999" cy="581639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latin typeface="+mn-lt"/>
              </a:rPr>
              <a:t>Empirical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DFBD3-3B81-48B4-8352-94CE75BA7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484" y="1104055"/>
            <a:ext cx="8648515" cy="1420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Research Setting to analyze technological instability (1/T) &amp; competition (s) :</a:t>
            </a:r>
          </a:p>
          <a:p>
            <a:pPr lvl="1"/>
            <a:r>
              <a:rPr lang="en-US" altLang="ko-KR" sz="1800" i="1" dirty="0">
                <a:cs typeface="Times New Roman"/>
              </a:rPr>
              <a:t>Assume p, b, m, r,</a:t>
            </a:r>
            <a:r>
              <a:rPr lang="en-US" altLang="ko-KR" sz="1800" dirty="0">
                <a:cs typeface="Gill Sans MT"/>
              </a:rPr>
              <a:t> and </a:t>
            </a:r>
            <a:r>
              <a:rPr lang="en-US" altLang="ko-KR" sz="1800" i="1" dirty="0" err="1">
                <a:cs typeface="Times New Roman"/>
              </a:rPr>
              <a:t>i</a:t>
            </a:r>
            <a:r>
              <a:rPr lang="en-US" altLang="ko-KR" sz="1800" dirty="0">
                <a:cs typeface="Gill Sans MT"/>
              </a:rPr>
              <a:t> are identical across industries</a:t>
            </a:r>
          </a:p>
          <a:p>
            <a:pPr lvl="1"/>
            <a:r>
              <a:rPr lang="en-US" sz="1800" dirty="0"/>
              <a:t>Sample of 93 SIC- 4-digit level manufacturing industries</a:t>
            </a:r>
          </a:p>
          <a:p>
            <a:pPr lvl="1"/>
            <a:endParaRPr lang="en-US" altLang="ko-KR" sz="2000" dirty="0">
              <a:cs typeface="Gill Sans MT"/>
            </a:endParaRPr>
          </a:p>
          <a:p>
            <a:pPr lvl="1"/>
            <a:endParaRPr lang="en-US" dirty="0">
              <a:solidFill>
                <a:schemeClr val="bg2">
                  <a:lumMod val="25000"/>
                </a:schemeClr>
              </a:solidFill>
              <a:ea typeface="ＭＳ 明朝"/>
            </a:endParaRPr>
          </a:p>
          <a:p>
            <a:pPr lvl="1"/>
            <a:endParaRPr lang="en-US" dirty="0">
              <a:solidFill>
                <a:schemeClr val="bg2">
                  <a:lumMod val="25000"/>
                </a:schemeClr>
              </a:solidFill>
              <a:ea typeface="ＭＳ 明朝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213BD2-0267-4B8F-96DC-5332C90B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8B09-BC52-4A51-9EC9-D6AE6C79B95C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540FEE-C11C-4809-BA94-70A48F9D2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120" y="4338261"/>
            <a:ext cx="3048138" cy="8268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9964D5-9918-43E9-876F-21F2B5164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1464" y="4421142"/>
            <a:ext cx="2724150" cy="7334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0740D39-FA20-4578-8F34-2F5CFA5BC797}"/>
              </a:ext>
            </a:extLst>
          </p:cNvPr>
          <p:cNvSpPr/>
          <p:nvPr/>
        </p:nvSpPr>
        <p:spPr>
          <a:xfrm>
            <a:off x="5381464" y="4303552"/>
            <a:ext cx="2858678" cy="96860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6BD557-B23A-4DBD-8DDE-E04678D84444}"/>
              </a:ext>
            </a:extLst>
          </p:cNvPr>
          <p:cNvSpPr txBox="1"/>
          <p:nvPr/>
        </p:nvSpPr>
        <p:spPr>
          <a:xfrm>
            <a:off x="0" y="2143285"/>
            <a:ext cx="864851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>
              <a:buNone/>
            </a:pPr>
            <a:r>
              <a:rPr lang="en-US" b="1" dirty="0">
                <a:ea typeface="ＭＳ 明朝"/>
              </a:rPr>
              <a:t>Measures:</a:t>
            </a:r>
          </a:p>
          <a:p>
            <a:pPr lvl="1"/>
            <a:r>
              <a:rPr lang="en-US" altLang="ja-JP" i="1" dirty="0">
                <a:ea typeface="ＭＳ 明朝"/>
                <a:cs typeface="Gill Sans MT"/>
              </a:rPr>
              <a:t>Vertical integration</a:t>
            </a:r>
            <a:r>
              <a:rPr lang="en-US" altLang="ja-JP" dirty="0">
                <a:ea typeface="ＭＳ 明朝"/>
                <a:cs typeface="Gill Sans MT"/>
              </a:rPr>
              <a:t>:  the proportion of economic processes carried out within the firm (vertical integration index)</a:t>
            </a:r>
          </a:p>
          <a:p>
            <a:pPr lvl="1"/>
            <a:r>
              <a:rPr lang="en-US" altLang="ko-KR" i="1" dirty="0">
                <a:ea typeface="ＭＳ 明朝"/>
                <a:cs typeface="Gill Sans MT"/>
              </a:rPr>
              <a:t>Competitiveness :</a:t>
            </a:r>
            <a:r>
              <a:rPr lang="en-US" altLang="ko-KR" dirty="0">
                <a:ea typeface="ＭＳ 明朝"/>
                <a:cs typeface="Gill Sans MT"/>
              </a:rPr>
              <a:t> market share of a representative firm in an industry </a:t>
            </a:r>
          </a:p>
          <a:p>
            <a:pPr lvl="1"/>
            <a:r>
              <a:rPr lang="en-US" altLang="ko-KR" dirty="0">
                <a:ea typeface="ＭＳ 明朝"/>
                <a:cs typeface="Gill Sans MT"/>
              </a:rPr>
              <a:t>the average size of the largest firms in the industry which account for 50 percent of the total value of industry shipments.</a:t>
            </a:r>
          </a:p>
          <a:p>
            <a:pPr lvl="1"/>
            <a:r>
              <a:rPr lang="en-US" altLang="ko-KR" i="1" dirty="0">
                <a:ea typeface="ＭＳ 明朝"/>
                <a:cs typeface="Gill Sans MT"/>
              </a:rPr>
              <a:t>Technological instabilities: </a:t>
            </a:r>
            <a:r>
              <a:rPr lang="en-US" altLang="ko-KR" dirty="0">
                <a:ea typeface="ＭＳ 明朝"/>
                <a:cs typeface="Gill Sans MT"/>
              </a:rPr>
              <a:t>T is the average age of plant and equipment</a:t>
            </a:r>
            <a:endParaRPr lang="en-US" altLang="ko-KR" sz="1600" dirty="0">
              <a:ea typeface="ＭＳ 明朝"/>
              <a:cs typeface="Gill Sans M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B04485-35D1-4498-8F85-A596304E36BF}"/>
              </a:ext>
            </a:extLst>
          </p:cNvPr>
          <p:cNvSpPr txBox="1"/>
          <p:nvPr/>
        </p:nvSpPr>
        <p:spPr>
          <a:xfrm>
            <a:off x="521704" y="429656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dirty="0">
                <a:ea typeface="ＭＳ 明朝"/>
                <a:cs typeface="Gill Sans MT"/>
              </a:rPr>
              <a:t>Estimation: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640EF0A-9988-4DC3-A278-9F46703E7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410" y="5518062"/>
            <a:ext cx="3953503" cy="59238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0718166-5B6A-4BDF-A305-94AB36BB70B7}"/>
              </a:ext>
            </a:extLst>
          </p:cNvPr>
          <p:cNvSpPr txBox="1"/>
          <p:nvPr/>
        </p:nvSpPr>
        <p:spPr>
          <a:xfrm>
            <a:off x="5381464" y="5414508"/>
            <a:ext cx="3047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NOFRM (1/s) measures the number of significant competitors;</a:t>
            </a:r>
          </a:p>
          <a:p>
            <a:r>
              <a:rPr lang="en-US" sz="1500" dirty="0"/>
              <a:t>INNFRM (1/T) measures the technological instability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905EC1-8B7A-4A56-B191-800173519BCA}"/>
              </a:ext>
            </a:extLst>
          </p:cNvPr>
          <p:cNvSpPr/>
          <p:nvPr/>
        </p:nvSpPr>
        <p:spPr>
          <a:xfrm>
            <a:off x="5381464" y="5387747"/>
            <a:ext cx="2858678" cy="96860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165192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D13D-1708-482D-9D9C-A593D8981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0775"/>
            <a:ext cx="9144000" cy="581639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latin typeface="+mn-lt"/>
              </a:rPr>
              <a:t>Empirical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98F46-9ABF-4B24-982E-A10D41A5C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591" y="3374086"/>
            <a:ext cx="8408817" cy="29003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Two main empirical results:</a:t>
            </a:r>
          </a:p>
          <a:p>
            <a:pPr lvl="1">
              <a:spcBef>
                <a:spcPts val="1800"/>
              </a:spcBef>
            </a:pPr>
            <a:r>
              <a:rPr lang="en-US" sz="1800" dirty="0"/>
              <a:t>If the degree of competition is high, vertical integration is affected negatively by the frequency of technological change;</a:t>
            </a:r>
          </a:p>
          <a:p>
            <a:pPr lvl="1">
              <a:spcBef>
                <a:spcPts val="1800"/>
              </a:spcBef>
            </a:pPr>
            <a:r>
              <a:rPr lang="en-US" sz="1800" dirty="0"/>
              <a:t>The optimal level of vertical integration depends negatively on the degree of competition in the industry, which empirically corroborates the hypothesis generated from the mathematical model.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AC498-8F51-4543-95FD-9954BC25E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8B09-BC52-4A51-9EC9-D6AE6C79B95C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 descr="Untitled 3.png">
            <a:extLst>
              <a:ext uri="{FF2B5EF4-FFF2-40B4-BE49-F238E27FC236}">
                <a16:creationId xmlns:a16="http://schemas.microsoft.com/office/drawing/2014/main" id="{47C0778D-3749-4C06-83F5-E0CCCD24FE0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84" y="878174"/>
            <a:ext cx="5808794" cy="19486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CBF6D71-C0D9-4C3A-8863-042E9D00E884}"/>
              </a:ext>
            </a:extLst>
          </p:cNvPr>
          <p:cNvSpPr/>
          <p:nvPr/>
        </p:nvSpPr>
        <p:spPr>
          <a:xfrm>
            <a:off x="3439286" y="1269508"/>
            <a:ext cx="937405" cy="976542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2A7C35-14B7-4F6E-8BF3-5D038E4B7B5D}"/>
              </a:ext>
            </a:extLst>
          </p:cNvPr>
          <p:cNvSpPr/>
          <p:nvPr/>
        </p:nvSpPr>
        <p:spPr>
          <a:xfrm>
            <a:off x="4421081" y="1269508"/>
            <a:ext cx="807868" cy="976542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16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</TotalTime>
  <Words>1097</Words>
  <Application>Microsoft Office PowerPoint</Application>
  <PresentationFormat>On-screen Show (4:3)</PresentationFormat>
  <Paragraphs>108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ＭＳ 明朝</vt:lpstr>
      <vt:lpstr>Arial</vt:lpstr>
      <vt:lpstr>Calibri</vt:lpstr>
      <vt:lpstr>Calibri Light</vt:lpstr>
      <vt:lpstr>Gill Sans MT</vt:lpstr>
      <vt:lpstr>HY견고딕</vt:lpstr>
      <vt:lpstr>Times New Roman</vt:lpstr>
      <vt:lpstr>Wingdings</vt:lpstr>
      <vt:lpstr>Office Theme</vt:lpstr>
      <vt:lpstr>Technical Change, Competition and                           Vertical Integration</vt:lpstr>
      <vt:lpstr>Introduction</vt:lpstr>
      <vt:lpstr>Introduction</vt:lpstr>
      <vt:lpstr>Theories of Vertical Integration</vt:lpstr>
      <vt:lpstr>Analytic Model</vt:lpstr>
      <vt:lpstr>Analytic Model</vt:lpstr>
      <vt:lpstr>Analytic Model</vt:lpstr>
      <vt:lpstr>Empirical Test</vt:lpstr>
      <vt:lpstr>Empirical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Change, Competition and Vertical Integration</dc:title>
  <dc:creator>Julie Ao</dc:creator>
  <cp:lastModifiedBy>Mahoney, Joseph T</cp:lastModifiedBy>
  <cp:revision>37</cp:revision>
  <cp:lastPrinted>2017-09-13T18:21:20Z</cp:lastPrinted>
  <dcterms:created xsi:type="dcterms:W3CDTF">2017-09-13T03:54:40Z</dcterms:created>
  <dcterms:modified xsi:type="dcterms:W3CDTF">2024-01-29T15:27:37Z</dcterms:modified>
</cp:coreProperties>
</file>